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F0C1AD-602F-4B0D-B649-F8461A09A05A}"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0C1AD-602F-4B0D-B649-F8461A09A05A}"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0C1AD-602F-4B0D-B649-F8461A09A05A}"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0C1AD-602F-4B0D-B649-F8461A09A05A}"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0C1AD-602F-4B0D-B649-F8461A09A05A}"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F0C1AD-602F-4B0D-B649-F8461A09A05A}"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F0C1AD-602F-4B0D-B649-F8461A09A05A}" type="datetimeFigureOut">
              <a:rPr lang="en-US" smtClean="0"/>
              <a:t>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F0C1AD-602F-4B0D-B649-F8461A09A05A}" type="datetimeFigureOut">
              <a:rPr lang="en-US" smtClean="0"/>
              <a:t>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0C1AD-602F-4B0D-B649-F8461A09A05A}" type="datetimeFigureOut">
              <a:rPr lang="en-US" smtClean="0"/>
              <a:t>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0C1AD-602F-4B0D-B649-F8461A09A05A}"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0C1AD-602F-4B0D-B649-F8461A09A05A}"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02C0D-E4B0-4FA7-87B2-064319FEB6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0C1AD-602F-4B0D-B649-F8461A09A05A}" type="datetimeFigureOut">
              <a:rPr lang="en-US" smtClean="0"/>
              <a:t>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02C0D-E4B0-4FA7-87B2-064319FEB6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EG" sz="5400" dirty="0" smtClean="0">
                <a:latin typeface="Abdo Free Bold" pitchFamily="50" charset="-78"/>
                <a:cs typeface="Abdo Free Bold" pitchFamily="50" charset="-78"/>
              </a:rPr>
              <a:t>مقرر </a:t>
            </a:r>
            <a:br>
              <a:rPr lang="ar-EG" sz="5400" dirty="0" smtClean="0">
                <a:latin typeface="Abdo Free Bold" pitchFamily="50" charset="-78"/>
                <a:cs typeface="Abdo Free Bold" pitchFamily="50" charset="-78"/>
              </a:rPr>
            </a:br>
            <a:r>
              <a:rPr lang="ar-EG" sz="5400" dirty="0" smtClean="0">
                <a:latin typeface="Abdo Free Bold" pitchFamily="50" charset="-78"/>
                <a:cs typeface="Abdo Free Bold" pitchFamily="50" charset="-78"/>
              </a:rPr>
              <a:t>النشر الإلكتروني</a:t>
            </a:r>
            <a:br>
              <a:rPr lang="ar-EG" sz="5400" dirty="0" smtClean="0">
                <a:latin typeface="Abdo Free Bold" pitchFamily="50" charset="-78"/>
                <a:cs typeface="Abdo Free Bold" pitchFamily="50" charset="-78"/>
              </a:rPr>
            </a:br>
            <a:r>
              <a:rPr lang="ar-EG" sz="5400" dirty="0" smtClean="0">
                <a:latin typeface="Abdo Free Bold" pitchFamily="50" charset="-78"/>
                <a:cs typeface="Abdo Free Bold" pitchFamily="50" charset="-78"/>
              </a:rPr>
              <a:t>الفرقة الرابعة </a:t>
            </a:r>
            <a:br>
              <a:rPr lang="ar-EG" sz="5400" dirty="0" smtClean="0">
                <a:latin typeface="Abdo Free Bold" pitchFamily="50" charset="-78"/>
                <a:cs typeface="Abdo Free Bold" pitchFamily="50" charset="-78"/>
              </a:rPr>
            </a:br>
            <a:r>
              <a:rPr lang="ar-EG" sz="5400" dirty="0" smtClean="0">
                <a:latin typeface="Abdo Free Bold" pitchFamily="50" charset="-78"/>
                <a:cs typeface="Abdo Free Bold" pitchFamily="50" charset="-78"/>
              </a:rPr>
              <a:t>الفصل الدراسي الأول</a:t>
            </a:r>
            <a:br>
              <a:rPr lang="ar-EG" sz="5400" dirty="0" smtClean="0">
                <a:latin typeface="Abdo Free Bold" pitchFamily="50" charset="-78"/>
                <a:cs typeface="Abdo Free Bold" pitchFamily="50" charset="-78"/>
              </a:rPr>
            </a:br>
            <a:r>
              <a:rPr lang="ar-EG" sz="5400" dirty="0" smtClean="0">
                <a:latin typeface="Abdo Free Bold" pitchFamily="50" charset="-78"/>
                <a:cs typeface="Abdo Free Bold" pitchFamily="50" charset="-78"/>
              </a:rPr>
              <a:t>2020/2021</a:t>
            </a:r>
            <a:endParaRPr lang="en-US" sz="5400" dirty="0">
              <a:latin typeface="Abdo Free Bold" pitchFamily="50" charset="-78"/>
              <a:cs typeface="Abdo Free Bold" pitchFamily="50" charset="-78"/>
            </a:endParaRPr>
          </a:p>
        </p:txBody>
      </p:sp>
      <p:sp>
        <p:nvSpPr>
          <p:cNvPr id="3" name="Subtitle 2"/>
          <p:cNvSpPr>
            <a:spLocks noGrp="1"/>
          </p:cNvSpPr>
          <p:nvPr>
            <p:ph type="subTitle" idx="1"/>
          </p:nvPr>
        </p:nvSpPr>
        <p:spPr>
          <a:xfrm>
            <a:off x="1371600" y="5029200"/>
            <a:ext cx="6400800" cy="1752600"/>
          </a:xfrm>
        </p:spPr>
        <p:txBody>
          <a:bodyPr/>
          <a:lstStyle/>
          <a:p>
            <a:r>
              <a:rPr lang="ar-EG" dirty="0" smtClean="0">
                <a:solidFill>
                  <a:srgbClr val="FF0000"/>
                </a:solidFill>
                <a:latin typeface="29LT Bukra Bold Italic" pitchFamily="34" charset="-78"/>
                <a:cs typeface="29LT Bukra Bold Italic" pitchFamily="34" charset="-78"/>
              </a:rPr>
              <a:t>د. عادل نبيل</a:t>
            </a:r>
            <a:endParaRPr lang="en-US" dirty="0">
              <a:solidFill>
                <a:srgbClr val="FF0000"/>
              </a:solidFill>
              <a:latin typeface="29LT Bukra Bold Italic" pitchFamily="34" charset="-78"/>
              <a:cs typeface="29LT Bukra Bold Italic" pitchFamily="34"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1"/>
          <p:cNvSpPr>
            <a:spLocks noGrp="1"/>
          </p:cNvSpPr>
          <p:nvPr>
            <p:ph idx="1"/>
          </p:nvPr>
        </p:nvSpPr>
        <p:spPr/>
        <p:txBody>
          <a:bodyPr>
            <a:normAutofit fontScale="92500" lnSpcReduction="20000"/>
          </a:bodyPr>
          <a:lstStyle/>
          <a:p>
            <a:r>
              <a:rPr lang="ar-SA" smtClean="0"/>
              <a:t>1- الحاجة إلى أدوات خاصة للقراءة من أجهزة وبرمجيات </a:t>
            </a:r>
            <a:r>
              <a:rPr lang="en-US" smtClean="0"/>
              <a:t>.</a:t>
            </a:r>
            <a:endParaRPr lang="ar-SA" smtClean="0"/>
          </a:p>
          <a:p>
            <a:r>
              <a:rPr lang="ar-SA" smtClean="0"/>
              <a:t>2- إرتفاع تكلفة شراء وصيانة الأجهزة المخصصة لقراءة الكتب الإلكترونية </a:t>
            </a:r>
            <a:r>
              <a:rPr lang="en-US" smtClean="0"/>
              <a:t>.</a:t>
            </a:r>
          </a:p>
          <a:p>
            <a:r>
              <a:rPr lang="ar-SA" smtClean="0"/>
              <a:t>3- إمكانية إنتهاك حقوق الملكية الفكرية للكتب الإلكترونية </a:t>
            </a:r>
            <a:r>
              <a:rPr lang="en-US" smtClean="0"/>
              <a:t>.</a:t>
            </a:r>
          </a:p>
          <a:p>
            <a:r>
              <a:rPr lang="ar-SA" smtClean="0"/>
              <a:t>4- تعدد القوالب والبنيات الرقمية للكتب الإلكترونية وهى تعنى كثرة التركيبات المشفرة أوالقوالب التى يتم وضع النصوص الرقمية فيها </a:t>
            </a:r>
            <a:r>
              <a:rPr lang="en-US" smtClean="0"/>
              <a:t>.</a:t>
            </a:r>
          </a:p>
          <a:p>
            <a:r>
              <a:rPr lang="ar-SA" smtClean="0"/>
              <a:t>8-المقاومة من جانب البعض لعمليات التحول نحو إستخدام الكتاب الإلكترونى</a:t>
            </a:r>
            <a:endParaRPr lang="en-US" smtClean="0"/>
          </a:p>
          <a:p>
            <a:r>
              <a:rPr lang="ar-SA" smtClean="0"/>
              <a:t>10- قلة العناوين المنشورة إلكتروني  </a:t>
            </a:r>
            <a:r>
              <a:rPr lang="en-US" smtClean="0"/>
              <a:t>.</a:t>
            </a:r>
          </a:p>
          <a:p>
            <a:endParaRPr lang="en-US" smtClean="0"/>
          </a:p>
          <a:p>
            <a:endParaRPr lang="ar-EG" smtClean="0"/>
          </a:p>
        </p:txBody>
      </p:sp>
      <p:sp>
        <p:nvSpPr>
          <p:cNvPr id="3" name="Title 2"/>
          <p:cNvSpPr>
            <a:spLocks noGrp="1"/>
          </p:cNvSpPr>
          <p:nvPr>
            <p:ph type="title"/>
          </p:nvPr>
        </p:nvSpPr>
        <p:spPr/>
        <p:txBody>
          <a:bodyPr/>
          <a:lstStyle/>
          <a:p>
            <a:pPr algn="ctr">
              <a:defRPr/>
            </a:pPr>
            <a:r>
              <a:rPr lang="ar-SA" dirty="0" smtClean="0"/>
              <a:t>عيوب الكتاب الإلكتروني</a:t>
            </a:r>
            <a:endParaRPr lang="ar-EG"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1"/>
          <p:cNvSpPr>
            <a:spLocks noGrp="1"/>
          </p:cNvSpPr>
          <p:nvPr>
            <p:ph idx="1"/>
          </p:nvPr>
        </p:nvSpPr>
        <p:spPr/>
        <p:txBody>
          <a:bodyPr/>
          <a:lstStyle/>
          <a:p>
            <a:r>
              <a:rPr lang="ar-SA" smtClean="0"/>
              <a:t>-الأعمال الضخمة والتى يرجع لها الباحث لأخذ قدر بسيط من المعلومات مثال الكتب المرجعية </a:t>
            </a:r>
            <a:r>
              <a:rPr lang="en-US" smtClean="0"/>
              <a:t>.</a:t>
            </a:r>
          </a:p>
          <a:p>
            <a:r>
              <a:rPr lang="ar-SA" smtClean="0"/>
              <a:t>2- المعلومات التى تتغير بشكل سريع مثل الأدلة </a:t>
            </a:r>
            <a:r>
              <a:rPr lang="en-US" smtClean="0"/>
              <a:t>.</a:t>
            </a:r>
          </a:p>
          <a:p>
            <a:r>
              <a:rPr lang="ar-SA" smtClean="0"/>
              <a:t>3-الكتب النادرة والمخطوطات التى يصعب الإطلاع عليها بسبب قدم ورقها </a:t>
            </a:r>
            <a:endParaRPr lang="en-US" smtClean="0"/>
          </a:p>
          <a:p>
            <a:r>
              <a:rPr lang="ar-SA" smtClean="0"/>
              <a:t>4- المواد التى تتسم بإنخفاض معدل النشر </a:t>
            </a:r>
            <a:r>
              <a:rPr lang="en-US" smtClean="0"/>
              <a:t>.</a:t>
            </a:r>
          </a:p>
          <a:p>
            <a:r>
              <a:rPr lang="ar-SA" smtClean="0"/>
              <a:t>الكتب المنشورة ذاتيا من جانب المؤلفين أنفسهم </a:t>
            </a:r>
            <a:r>
              <a:rPr lang="en-US" smtClean="0"/>
              <a:t>.</a:t>
            </a:r>
          </a:p>
          <a:p>
            <a:endParaRPr lang="ar-EG" smtClean="0"/>
          </a:p>
        </p:txBody>
      </p:sp>
      <p:sp>
        <p:nvSpPr>
          <p:cNvPr id="3" name="Title 2"/>
          <p:cNvSpPr>
            <a:spLocks noGrp="1"/>
          </p:cNvSpPr>
          <p:nvPr>
            <p:ph type="title"/>
          </p:nvPr>
        </p:nvSpPr>
        <p:spPr/>
        <p:txBody>
          <a:bodyPr/>
          <a:lstStyle/>
          <a:p>
            <a:pPr>
              <a:defRPr/>
            </a:pPr>
            <a:r>
              <a:rPr lang="ar-SA" dirty="0">
                <a:effectLst/>
              </a:rPr>
              <a:t>4/4 أنماط النشر الإلكترونى </a:t>
            </a:r>
            <a:r>
              <a:rPr lang="ar-SA" dirty="0" smtClean="0">
                <a:effectLst/>
              </a:rPr>
              <a:t>للكتب</a:t>
            </a:r>
            <a:endParaRPr lang="ar-EG"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ar-SA" dirty="0"/>
              <a:t>إن تقنية الكتب الإلكترونية تناسب نشر خمس فئات رئيسية من المصادر وهى</a:t>
            </a:r>
            <a:r>
              <a:rPr lang="en-US" dirty="0"/>
              <a:t> :_</a:t>
            </a:r>
          </a:p>
          <a:p>
            <a:pPr marL="109537" indent="0">
              <a:buFont typeface="Wingdings 3" pitchFamily="18" charset="2"/>
              <a:buNone/>
              <a:defRPr/>
            </a:pPr>
            <a:endParaRPr lang="ar-SA" b="1" dirty="0" smtClean="0"/>
          </a:p>
          <a:p>
            <a:pPr>
              <a:defRPr/>
            </a:pPr>
            <a:r>
              <a:rPr lang="ar-SA" b="1" dirty="0" smtClean="0"/>
              <a:t>1- </a:t>
            </a:r>
            <a:r>
              <a:rPr lang="ar-SA" b="1" dirty="0"/>
              <a:t>النشر الإلكترونى التجارى </a:t>
            </a:r>
            <a:r>
              <a:rPr lang="en-US" b="1" dirty="0"/>
              <a:t>:</a:t>
            </a:r>
            <a:endParaRPr lang="en-US" dirty="0"/>
          </a:p>
          <a:p>
            <a:pPr>
              <a:defRPr/>
            </a:pPr>
            <a:r>
              <a:rPr lang="ar-SA" b="1" dirty="0"/>
              <a:t>2- النشر الإلكترونى بالوكالة</a:t>
            </a:r>
            <a:endParaRPr lang="en-US" dirty="0"/>
          </a:p>
          <a:p>
            <a:pPr>
              <a:defRPr/>
            </a:pPr>
            <a:r>
              <a:rPr lang="ar-SA" b="1" dirty="0"/>
              <a:t>3- النشر الإلكترونى الذاتى</a:t>
            </a:r>
            <a:endParaRPr lang="en-US" dirty="0"/>
          </a:p>
          <a:p>
            <a:pPr>
              <a:defRPr/>
            </a:pPr>
            <a:r>
              <a:rPr lang="ar-SA" b="1" dirty="0"/>
              <a:t>4- النشر غير التجارى</a:t>
            </a:r>
            <a:endParaRPr lang="en-US"/>
          </a:p>
          <a:p>
            <a:pPr>
              <a:defRPr/>
            </a:pPr>
            <a:endParaRPr lang="ar-EG" dirty="0"/>
          </a:p>
        </p:txBody>
      </p:sp>
      <p:sp>
        <p:nvSpPr>
          <p:cNvPr id="3" name="Title 2"/>
          <p:cNvSpPr>
            <a:spLocks noGrp="1"/>
          </p:cNvSpPr>
          <p:nvPr>
            <p:ph type="title"/>
          </p:nvPr>
        </p:nvSpPr>
        <p:spPr/>
        <p:txBody>
          <a:bodyPr/>
          <a:lstStyle/>
          <a:p>
            <a:pPr>
              <a:defRPr/>
            </a:pPr>
            <a:r>
              <a:rPr lang="ar-SA" dirty="0" smtClean="0"/>
              <a:t>انماط النشر الالكتروني</a:t>
            </a:r>
            <a:endParaRPr lang="ar-EG"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1"/>
          <p:cNvSpPr>
            <a:spLocks noGrp="1"/>
          </p:cNvSpPr>
          <p:nvPr>
            <p:ph idx="1"/>
          </p:nvPr>
        </p:nvSpPr>
        <p:spPr/>
        <p:txBody>
          <a:bodyPr/>
          <a:lstStyle/>
          <a:p>
            <a:r>
              <a:rPr lang="ar-SA" b="1" smtClean="0"/>
              <a:t>1-الحاجز التكنولوجي </a:t>
            </a:r>
            <a:endParaRPr lang="en-US" smtClean="0"/>
          </a:p>
          <a:p>
            <a:r>
              <a:rPr lang="ar-SA" b="1" smtClean="0"/>
              <a:t>٢- الحاجز الاجتماعي </a:t>
            </a:r>
            <a:endParaRPr lang="en-US" smtClean="0"/>
          </a:p>
          <a:p>
            <a:r>
              <a:rPr lang="ar-SA" b="1" smtClean="0"/>
              <a:t>٣</a:t>
            </a:r>
            <a:r>
              <a:rPr lang="en-US" b="1" smtClean="0"/>
              <a:t>- </a:t>
            </a:r>
            <a:r>
              <a:rPr lang="ar-SA" b="1" smtClean="0"/>
              <a:t>الحاجز الاقتصادي </a:t>
            </a:r>
            <a:endParaRPr lang="en-US" smtClean="0"/>
          </a:p>
          <a:p>
            <a:r>
              <a:rPr lang="ar-SA" b="1" smtClean="0"/>
              <a:t>٤ </a:t>
            </a:r>
            <a:r>
              <a:rPr lang="en-US" b="1" smtClean="0"/>
              <a:t>-</a:t>
            </a:r>
            <a:r>
              <a:rPr lang="ar-SA" b="1" smtClean="0"/>
              <a:t>عدم الثبات </a:t>
            </a:r>
            <a:endParaRPr lang="en-US" smtClean="0"/>
          </a:p>
          <a:p>
            <a:r>
              <a:rPr lang="ar-SA" b="1" smtClean="0"/>
              <a:t>٥ </a:t>
            </a:r>
            <a:r>
              <a:rPr lang="en-US" b="1" smtClean="0"/>
              <a:t>-</a:t>
            </a:r>
            <a:r>
              <a:rPr lang="ar-SA" b="1" smtClean="0"/>
              <a:t>حقوق الطبع </a:t>
            </a:r>
            <a:endParaRPr lang="en-US" smtClean="0"/>
          </a:p>
          <a:p>
            <a:endParaRPr lang="ar-EG" smtClean="0"/>
          </a:p>
        </p:txBody>
      </p:sp>
      <p:sp>
        <p:nvSpPr>
          <p:cNvPr id="3" name="Title 2"/>
          <p:cNvSpPr>
            <a:spLocks noGrp="1"/>
          </p:cNvSpPr>
          <p:nvPr>
            <p:ph type="title"/>
          </p:nvPr>
        </p:nvSpPr>
        <p:spPr/>
        <p:txBody>
          <a:bodyPr/>
          <a:lstStyle/>
          <a:p>
            <a:pPr>
              <a:defRPr/>
            </a:pPr>
            <a:r>
              <a:rPr lang="ar-SA" dirty="0">
                <a:effectLst/>
              </a:rPr>
              <a:t>٦ </a:t>
            </a:r>
            <a:r>
              <a:rPr lang="en-US" dirty="0">
                <a:effectLst/>
              </a:rPr>
              <a:t>-</a:t>
            </a:r>
            <a:r>
              <a:rPr lang="ar-SA" dirty="0">
                <a:effectLst/>
              </a:rPr>
              <a:t>مشكلات وعقبات تواجه النشر الإلكتروني </a:t>
            </a:r>
            <a:endParaRPr lang="ar-EG"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1"/>
          <p:cNvSpPr>
            <a:spLocks noGrp="1"/>
          </p:cNvSpPr>
          <p:nvPr>
            <p:ph idx="1"/>
          </p:nvPr>
        </p:nvSpPr>
        <p:spPr/>
        <p:txBody>
          <a:bodyPr>
            <a:normAutofit lnSpcReduction="10000"/>
          </a:bodyPr>
          <a:lstStyle/>
          <a:p>
            <a:r>
              <a:rPr lang="ar-SA" b="1" smtClean="0"/>
              <a:t>الطريقة الأولى </a:t>
            </a:r>
            <a:r>
              <a:rPr lang="en-US" b="1" smtClean="0"/>
              <a:t>:</a:t>
            </a:r>
            <a:r>
              <a:rPr lang="en-US" smtClean="0"/>
              <a:t> </a:t>
            </a:r>
            <a:r>
              <a:rPr lang="ar-SA" smtClean="0"/>
              <a:t>تتم كل الخطوات السابقة الذكر إلكترونيا ثم يتم طباعة العدد حتى تظهر كل من النسخة الإلكترونية والورقية فى آن واحد أو متعاقبتان </a:t>
            </a:r>
            <a:r>
              <a:rPr lang="en-US" smtClean="0"/>
              <a:t>.</a:t>
            </a:r>
          </a:p>
          <a:p>
            <a:r>
              <a:rPr lang="ar-SA" b="1" smtClean="0"/>
              <a:t>الطريقة الثانية </a:t>
            </a:r>
            <a:r>
              <a:rPr lang="en-US" smtClean="0"/>
              <a:t>: </a:t>
            </a:r>
            <a:r>
              <a:rPr lang="ar-SA" smtClean="0"/>
              <a:t>تتم كل الخطوات بالطريقة التقليدية من تسليم وتسلم من المؤلف إلى رئيس التحريرثم المحكمين فبقية الإجراءات إلى أن تنتج النسخة الإلكترونية بتحميل هذه النسخة الورقية على وسيط إلكترونى، وهنالك عدد كبيرمن مشاريع الدوريات الإلكترونية التى ستخدمت صيغ الربط التشعبى ونذكر من هذه التطبيقات</a:t>
            </a:r>
            <a:endParaRPr lang="en-US" smtClean="0"/>
          </a:p>
          <a:p>
            <a:endParaRPr lang="ar-EG" smtClean="0"/>
          </a:p>
        </p:txBody>
      </p:sp>
      <p:sp>
        <p:nvSpPr>
          <p:cNvPr id="3" name="Title 2"/>
          <p:cNvSpPr>
            <a:spLocks noGrp="1"/>
          </p:cNvSpPr>
          <p:nvPr>
            <p:ph type="title"/>
          </p:nvPr>
        </p:nvSpPr>
        <p:spPr/>
        <p:txBody>
          <a:bodyPr/>
          <a:lstStyle/>
          <a:p>
            <a:pPr>
              <a:defRPr/>
            </a:pPr>
            <a:r>
              <a:rPr lang="ar-SA" dirty="0">
                <a:effectLst/>
              </a:rPr>
              <a:t>3/5 الدورية التى تنشر إلكترونيا </a:t>
            </a:r>
            <a:r>
              <a:rPr lang="ar-SA" dirty="0" smtClean="0">
                <a:effectLst/>
              </a:rPr>
              <a:t>وتقليديا</a:t>
            </a:r>
            <a:endParaRPr lang="ar-EG"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1"/>
          <p:cNvSpPr>
            <a:spLocks noGrp="1"/>
          </p:cNvSpPr>
          <p:nvPr>
            <p:ph idx="1"/>
          </p:nvPr>
        </p:nvSpPr>
        <p:spPr/>
        <p:txBody>
          <a:bodyPr/>
          <a:lstStyle/>
          <a:p>
            <a:r>
              <a:rPr lang="en-US" smtClean="0"/>
              <a:t>/1 </a:t>
            </a:r>
            <a:r>
              <a:rPr lang="ar-SA" smtClean="0"/>
              <a:t>يختلف تاريخ ورود المقال للنشر عن تاريخ النشر الفعلى</a:t>
            </a:r>
          </a:p>
          <a:p>
            <a:r>
              <a:rPr lang="en-US" smtClean="0"/>
              <a:t>2</a:t>
            </a:r>
            <a:r>
              <a:rPr lang="ar-SA" smtClean="0"/>
              <a:t>/ إضافة بيانات الدورية والعدد للتحقق من هوية المقال</a:t>
            </a:r>
          </a:p>
          <a:p>
            <a:r>
              <a:rPr lang="en-US" smtClean="0"/>
              <a:t>3</a:t>
            </a:r>
            <a:r>
              <a:rPr lang="ar-SA" smtClean="0"/>
              <a:t>/ قائمة محتويات المقال هو وسيلة من وسائل تصفح المقال</a:t>
            </a:r>
          </a:p>
          <a:p>
            <a:r>
              <a:rPr lang="en-US" smtClean="0"/>
              <a:t>4</a:t>
            </a:r>
            <a:r>
              <a:rPr lang="ar-SA" smtClean="0"/>
              <a:t>/ الإرتباطات التشعبية قد تكون داخلية على مستوى المقال</a:t>
            </a:r>
            <a:endParaRPr lang="ar-EG" smtClean="0"/>
          </a:p>
        </p:txBody>
      </p:sp>
      <p:sp>
        <p:nvSpPr>
          <p:cNvPr id="3" name="Title 2"/>
          <p:cNvSpPr>
            <a:spLocks noGrp="1"/>
          </p:cNvSpPr>
          <p:nvPr>
            <p:ph type="title"/>
          </p:nvPr>
        </p:nvSpPr>
        <p:spPr/>
        <p:txBody>
          <a:bodyPr>
            <a:normAutofit fontScale="90000"/>
          </a:bodyPr>
          <a:lstStyle/>
          <a:p>
            <a:pPr>
              <a:defRPr/>
            </a:pPr>
            <a:r>
              <a:rPr lang="ar-SA" dirty="0">
                <a:effectLst/>
              </a:rPr>
              <a:t>3/2 أثر إستخدام تكنولوجيا النشر الإلكترونى على المقال العلمى</a:t>
            </a:r>
            <a:r>
              <a:rPr lang="en-US" dirty="0">
                <a:effectLst/>
              </a:rPr>
              <a:t>.</a:t>
            </a:r>
            <a:br>
              <a:rPr lang="en-US" dirty="0">
                <a:effectLst/>
              </a:rPr>
            </a:br>
            <a:endParaRPr lang="ar-EG"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1"/>
          <p:cNvSpPr>
            <a:spLocks noGrp="1"/>
          </p:cNvSpPr>
          <p:nvPr>
            <p:ph idx="1"/>
          </p:nvPr>
        </p:nvSpPr>
        <p:spPr/>
        <p:txBody>
          <a:bodyPr>
            <a:normAutofit fontScale="92500" lnSpcReduction="10000"/>
          </a:bodyPr>
          <a:lstStyle/>
          <a:p>
            <a:r>
              <a:rPr lang="ar-SA" smtClean="0"/>
              <a:t>فى مايو 1998م كأحد برامج الشبكة الدولية لإتاحة المنشورات العلمية ،والتى تأسست فى</a:t>
            </a:r>
            <a:r>
              <a:rPr lang="en-US" smtClean="0"/>
              <a:t>1992</a:t>
            </a:r>
            <a:r>
              <a:rPr lang="ar-SA" smtClean="0"/>
              <a:t>م ببريطانيا بهدف إتاحة المعلومات للدول النامية </a:t>
            </a:r>
          </a:p>
          <a:p>
            <a:r>
              <a:rPr lang="ar-SA" smtClean="0"/>
              <a:t>واستهدف المشروع بث الأبحاث العلمية المنشورة بأفريقيا من خلال إنشاء قاعدة بيانات للدوريات العلمية التى تدخل ضمن إطار المشروع وتم اختيار تلك الدوريات وفق شروط عدة ، من أهمها أن تكون الدورية علمية محكمة، وأن يتعهد الناشر بإمداد المشروع بملف نصى يحتوى على قوائم محتويات الدورية والمستخلصات بصورة منتظمة وبنهاية عام 2003 م بلغ عدد الدوريات </a:t>
            </a:r>
            <a:r>
              <a:rPr lang="en-US" smtClean="0"/>
              <a:t>175 </a:t>
            </a:r>
            <a:r>
              <a:rPr lang="ar-SA" smtClean="0"/>
              <a:t>دورية ل</a:t>
            </a:r>
            <a:r>
              <a:rPr lang="en-US" smtClean="0"/>
              <a:t>( 11 )</a:t>
            </a:r>
            <a:r>
              <a:rPr lang="ar-SA" smtClean="0"/>
              <a:t> دولة أفريقية </a:t>
            </a:r>
            <a:r>
              <a:rPr lang="en-US" smtClean="0"/>
              <a:t>.</a:t>
            </a:r>
          </a:p>
          <a:p>
            <a:endParaRPr lang="ar-EG" smtClean="0"/>
          </a:p>
        </p:txBody>
      </p:sp>
      <p:sp>
        <p:nvSpPr>
          <p:cNvPr id="3" name="Title 2"/>
          <p:cNvSpPr>
            <a:spLocks noGrp="1"/>
          </p:cNvSpPr>
          <p:nvPr>
            <p:ph type="title"/>
          </p:nvPr>
        </p:nvSpPr>
        <p:spPr/>
        <p:txBody>
          <a:bodyPr>
            <a:normAutofit fontScale="90000"/>
          </a:bodyPr>
          <a:lstStyle/>
          <a:p>
            <a:pPr>
              <a:defRPr/>
            </a:pPr>
            <a:r>
              <a:rPr lang="en-US" dirty="0">
                <a:effectLst/>
              </a:rPr>
              <a:t>* </a:t>
            </a:r>
            <a:r>
              <a:rPr lang="ar-SA" dirty="0">
                <a:effectLst/>
              </a:rPr>
              <a:t>مشروع الدوريات الأفريقية المتاحة على الخط المباشر (</a:t>
            </a:r>
            <a:r>
              <a:rPr lang="en-US" dirty="0">
                <a:effectLst/>
              </a:rPr>
              <a:t>(AJOL </a:t>
            </a:r>
            <a:br>
              <a:rPr lang="en-US" dirty="0">
                <a:effectLst/>
              </a:rPr>
            </a:br>
            <a:endParaRPr lang="ar-EG"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1"/>
          <p:cNvSpPr>
            <a:spLocks noGrp="1"/>
          </p:cNvSpPr>
          <p:nvPr>
            <p:ph idx="1"/>
          </p:nvPr>
        </p:nvSpPr>
        <p:spPr/>
        <p:txBody>
          <a:bodyPr>
            <a:normAutofit fontScale="85000" lnSpcReduction="20000"/>
          </a:bodyPr>
          <a:lstStyle/>
          <a:p>
            <a:r>
              <a:rPr lang="ar-EG" smtClean="0"/>
              <a:t>ويهدف هذا المشروع إلى :</a:t>
            </a:r>
            <a:endParaRPr lang="en-US" smtClean="0"/>
          </a:p>
          <a:p>
            <a:r>
              <a:rPr lang="ar-EG" smtClean="0"/>
              <a:t>التعريف بالمحتوى العلمى العربى الصادر عن الجامعات المصرية وإتاحته عالمياً من خلال شبكة الإنترنت .</a:t>
            </a:r>
            <a:endParaRPr lang="en-US" smtClean="0"/>
          </a:p>
          <a:p>
            <a:r>
              <a:rPr lang="ar-EG" smtClean="0"/>
              <a:t>توفير بيئة إلكترونية متكاملة لنشر الدوريات الأكاديمية التى تصدر عن الجامعات المصرية.</a:t>
            </a:r>
            <a:endParaRPr lang="en-US" smtClean="0"/>
          </a:p>
          <a:p>
            <a:r>
              <a:rPr lang="ar-EG" smtClean="0"/>
              <a:t>المشاركة فى مبادرات الإتاحة المفتوحة العالمية للإنتاج الفكرى الأكاديمى.</a:t>
            </a:r>
            <a:endParaRPr lang="en-US" smtClean="0"/>
          </a:p>
          <a:p>
            <a:r>
              <a:rPr lang="ar-EG" smtClean="0"/>
              <a:t>تشجيع الباحثين والمؤلفين على إنتاج المزيد من الأبحاث التى تتميز بالجودة الأكاديمية ، </a:t>
            </a:r>
            <a:endParaRPr lang="ar-SA" smtClean="0"/>
          </a:p>
          <a:p>
            <a:r>
              <a:rPr lang="ar-EG" smtClean="0"/>
              <a:t>المساهمة فى تحقيق المشاركة والاتصال العلمى بين الباحثين والعلماء فى دائرة المجال الموضوعى للدورية ، وذلك فى إطار بيئة إلكترونية متكاملة .</a:t>
            </a:r>
            <a:endParaRPr lang="en-US" smtClean="0"/>
          </a:p>
          <a:p>
            <a:endParaRPr lang="ar-EG" smtClean="0"/>
          </a:p>
        </p:txBody>
      </p:sp>
      <p:sp>
        <p:nvSpPr>
          <p:cNvPr id="3" name="Title 2"/>
          <p:cNvSpPr>
            <a:spLocks noGrp="1"/>
          </p:cNvSpPr>
          <p:nvPr>
            <p:ph type="title"/>
          </p:nvPr>
        </p:nvSpPr>
        <p:spPr/>
        <p:txBody>
          <a:bodyPr>
            <a:normAutofit fontScale="90000"/>
          </a:bodyPr>
          <a:lstStyle/>
          <a:p>
            <a:pPr>
              <a:defRPr/>
            </a:pPr>
            <a:r>
              <a:rPr lang="ar-SA" dirty="0">
                <a:effectLst/>
              </a:rPr>
              <a:t>*مشروع النشر الالكتروني للدوريات المحلية التي تصدرها كليات الجامعات </a:t>
            </a:r>
            <a:r>
              <a:rPr lang="ar-SA" dirty="0" smtClean="0">
                <a:effectLst/>
              </a:rPr>
              <a:t>المصرية</a:t>
            </a:r>
            <a:endParaRPr lang="ar-EG"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1"/>
          <p:cNvSpPr>
            <a:spLocks noGrp="1"/>
          </p:cNvSpPr>
          <p:nvPr>
            <p:ph idx="1"/>
          </p:nvPr>
        </p:nvSpPr>
        <p:spPr>
          <a:xfrm>
            <a:off x="457200" y="808038"/>
            <a:ext cx="8229600" cy="4525962"/>
          </a:xfrm>
        </p:spPr>
        <p:txBody>
          <a:bodyPr>
            <a:normAutofit fontScale="70000" lnSpcReduction="20000"/>
          </a:bodyPr>
          <a:lstStyle/>
          <a:p>
            <a:r>
              <a:rPr lang="ar-EG" smtClean="0"/>
              <a:t> أولاً: الحقوق.</a:t>
            </a:r>
            <a:endParaRPr lang="en-US" smtClean="0"/>
          </a:p>
          <a:p>
            <a:r>
              <a:rPr lang="ar-EG" smtClean="0"/>
              <a:t> ثانياً : سبقية أو تبعية نشر الأبحاث العلمية المزمع نشرها فى الدورية      ثالثاً : التحكيم</a:t>
            </a:r>
            <a:endParaRPr lang="en-US" smtClean="0"/>
          </a:p>
          <a:p>
            <a:r>
              <a:rPr lang="ar-EG" smtClean="0"/>
              <a:t>رابعاً : التتابع و الترقيم الدولى الموحد للدوريات </a:t>
            </a:r>
            <a:endParaRPr lang="en-US" smtClean="0"/>
          </a:p>
          <a:p>
            <a:r>
              <a:rPr lang="ar-EG" smtClean="0"/>
              <a:t>خامساً : اللغة التى تنشر بها الأعمال </a:t>
            </a:r>
            <a:endParaRPr lang="en-US" smtClean="0"/>
          </a:p>
          <a:p>
            <a:r>
              <a:rPr lang="ar-EG" smtClean="0"/>
              <a:t>سادساً : المجال الموضوعى للدورية </a:t>
            </a:r>
            <a:endParaRPr lang="en-US" smtClean="0"/>
          </a:p>
          <a:p>
            <a:r>
              <a:rPr lang="ar-EG" smtClean="0"/>
              <a:t>سابعاً : أنواع الأعمال المزمع نشرها فى الدورية </a:t>
            </a:r>
            <a:endParaRPr lang="en-US" smtClean="0"/>
          </a:p>
          <a:p>
            <a:r>
              <a:rPr lang="ar-EG" smtClean="0"/>
              <a:t>ثامناً: الملخصات والمستخلصات ولغاتها </a:t>
            </a:r>
            <a:endParaRPr lang="en-US" smtClean="0"/>
          </a:p>
          <a:p>
            <a:r>
              <a:rPr lang="ar-EG" smtClean="0"/>
              <a:t>تاسعاً : الشكل المادى وعدد الصفحات </a:t>
            </a:r>
            <a:endParaRPr lang="en-US" smtClean="0"/>
          </a:p>
          <a:p>
            <a:r>
              <a:rPr lang="ar-EG" smtClean="0"/>
              <a:t>عاشرا : الاستشهادات وقائمة المراجع</a:t>
            </a:r>
            <a:endParaRPr lang="en-US" smtClean="0"/>
          </a:p>
          <a:p>
            <a:r>
              <a:rPr lang="ar-EG" smtClean="0"/>
              <a:t>حادى عشر : توافر نموذج استرشادى </a:t>
            </a:r>
            <a:endParaRPr lang="en-US" smtClean="0"/>
          </a:p>
          <a:p>
            <a:r>
              <a:rPr lang="ar-EG" smtClean="0"/>
              <a:t>ثانى عشر : إجراءات التقدم لنشر الأعمال</a:t>
            </a:r>
            <a:endParaRPr lang="en-US" smtClean="0"/>
          </a:p>
          <a:p>
            <a:r>
              <a:rPr lang="ar-EG" smtClean="0"/>
              <a:t>ثالث عشر : هيكل التحرير</a:t>
            </a:r>
            <a:endParaRPr lang="en-US" smtClean="0"/>
          </a:p>
          <a:p>
            <a:endParaRPr lang="ar-EG" smtClean="0"/>
          </a:p>
        </p:txBody>
      </p:sp>
      <p:sp>
        <p:nvSpPr>
          <p:cNvPr id="3" name="Title 2"/>
          <p:cNvSpPr>
            <a:spLocks noGrp="1"/>
          </p:cNvSpPr>
          <p:nvPr>
            <p:ph type="title"/>
          </p:nvPr>
        </p:nvSpPr>
        <p:spPr/>
        <p:txBody>
          <a:bodyPr>
            <a:normAutofit fontScale="90000"/>
          </a:bodyPr>
          <a:lstStyle/>
          <a:p>
            <a:pPr>
              <a:defRPr/>
            </a:pPr>
            <a:r>
              <a:rPr lang="ar-EG" dirty="0">
                <a:effectLst/>
              </a:rPr>
              <a:t>ويتضمن الدليل العناصر التالية :  </a:t>
            </a:r>
            <a:r>
              <a:rPr lang="en-US" dirty="0">
                <a:effectLst/>
              </a:rPr>
              <a:t/>
            </a:r>
            <a:br>
              <a:rPr lang="en-US" dirty="0">
                <a:effectLst/>
              </a:rPr>
            </a:br>
            <a:endParaRPr lang="ar-EG"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1"/>
          <p:cNvSpPr>
            <a:spLocks noGrp="1"/>
          </p:cNvSpPr>
          <p:nvPr>
            <p:ph idx="1"/>
          </p:nvPr>
        </p:nvSpPr>
        <p:spPr/>
        <p:txBody>
          <a:bodyPr>
            <a:normAutofit lnSpcReduction="10000"/>
          </a:bodyPr>
          <a:lstStyle/>
          <a:p>
            <a:r>
              <a:rPr lang="ar-SA" smtClean="0"/>
              <a:t>1- عبارة عن وسيط معلوماتى رقمى يتم إنتاجه عن طريق إدماج المحتوى النصى للكتاب من جانب وتطبيقات البيئة الرقمية الحاسوبية على الجانب الآخر لإنتاجه فى شكل إلكترونى يمكن من إسترجاعه واتاحته عن بعد </a:t>
            </a:r>
            <a:endParaRPr lang="en-US" smtClean="0"/>
          </a:p>
          <a:p>
            <a:r>
              <a:rPr lang="ar-SA" smtClean="0"/>
              <a:t>2-قراءة نص إلكترونى على جهاز حاسب شخصى أو محمول أوحاسبات آلية وهذا يعنى فى بعض الأحيان تحميل النص بأكمله على الجهاز ثم قراءته من خلال برمجيات متخصصة لهذا الغرض أو قراءته مباشرة على الخط المباشر من خلال متصفحات</a:t>
            </a:r>
            <a:r>
              <a:rPr lang="en-US" smtClean="0"/>
              <a:t>(</a:t>
            </a:r>
          </a:p>
          <a:p>
            <a:endParaRPr lang="ar-EG" smtClean="0"/>
          </a:p>
        </p:txBody>
      </p:sp>
      <p:sp>
        <p:nvSpPr>
          <p:cNvPr id="3" name="Title 2"/>
          <p:cNvSpPr>
            <a:spLocks noGrp="1"/>
          </p:cNvSpPr>
          <p:nvPr>
            <p:ph type="title"/>
          </p:nvPr>
        </p:nvSpPr>
        <p:spPr/>
        <p:txBody>
          <a:bodyPr/>
          <a:lstStyle/>
          <a:p>
            <a:pPr>
              <a:defRPr/>
            </a:pPr>
            <a:r>
              <a:rPr lang="ar-SA" dirty="0">
                <a:effectLst/>
              </a:rPr>
              <a:t>الكتاب </a:t>
            </a:r>
            <a:r>
              <a:rPr lang="ar-SA" dirty="0" smtClean="0">
                <a:effectLst/>
              </a:rPr>
              <a:t>الإلكترونى</a:t>
            </a:r>
            <a:endParaRPr lang="ar-EG"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1"/>
          <p:cNvSpPr>
            <a:spLocks noGrp="1"/>
          </p:cNvSpPr>
          <p:nvPr>
            <p:ph idx="1"/>
          </p:nvPr>
        </p:nvSpPr>
        <p:spPr/>
        <p:txBody>
          <a:bodyPr/>
          <a:lstStyle/>
          <a:p>
            <a:r>
              <a:rPr lang="ar-SA" smtClean="0"/>
              <a:t>1-الكتب على الأقراص المليزرة</a:t>
            </a:r>
            <a:r>
              <a:rPr lang="en-US" smtClean="0"/>
              <a:t> .</a:t>
            </a:r>
          </a:p>
          <a:p>
            <a:r>
              <a:rPr lang="ar-SA" smtClean="0"/>
              <a:t>2- الكتب على الإنترنت أو الويب</a:t>
            </a:r>
            <a:r>
              <a:rPr lang="en-US" smtClean="0"/>
              <a:t> .</a:t>
            </a:r>
          </a:p>
          <a:p>
            <a:r>
              <a:rPr lang="ar-SA" smtClean="0"/>
              <a:t>3- الكتب على القارئات المخصصة لها فقط</a:t>
            </a:r>
            <a:r>
              <a:rPr lang="en-US" smtClean="0"/>
              <a:t> .</a:t>
            </a:r>
          </a:p>
          <a:p>
            <a:endParaRPr lang="ar-EG" smtClean="0"/>
          </a:p>
        </p:txBody>
      </p:sp>
      <p:sp>
        <p:nvSpPr>
          <p:cNvPr id="3" name="Title 2"/>
          <p:cNvSpPr>
            <a:spLocks noGrp="1"/>
          </p:cNvSpPr>
          <p:nvPr>
            <p:ph type="title"/>
          </p:nvPr>
        </p:nvSpPr>
        <p:spPr/>
        <p:txBody>
          <a:bodyPr/>
          <a:lstStyle/>
          <a:p>
            <a:pPr>
              <a:defRPr/>
            </a:pPr>
            <a:r>
              <a:rPr lang="ar-SA" dirty="0">
                <a:effectLst/>
              </a:rPr>
              <a:t>4/2 تقسيمات الكتب الإلكترونية</a:t>
            </a:r>
            <a:r>
              <a:rPr lang="en-US" dirty="0">
                <a:effectLst/>
              </a:rPr>
              <a:t> </a:t>
            </a:r>
            <a:r>
              <a:rPr lang="en-US" dirty="0" smtClean="0">
                <a:effectLst/>
              </a:rPr>
              <a:t>:</a:t>
            </a:r>
            <a:endParaRPr lang="ar-EG"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1"/>
          <p:cNvSpPr>
            <a:spLocks noGrp="1"/>
          </p:cNvSpPr>
          <p:nvPr>
            <p:ph idx="1"/>
          </p:nvPr>
        </p:nvSpPr>
        <p:spPr/>
        <p:txBody>
          <a:bodyPr>
            <a:normAutofit fontScale="85000" lnSpcReduction="10000"/>
          </a:bodyPr>
          <a:lstStyle/>
          <a:p>
            <a:r>
              <a:rPr lang="en-US" smtClean="0"/>
              <a:t>_ </a:t>
            </a:r>
            <a:r>
              <a:rPr lang="ar-SA" smtClean="0"/>
              <a:t>الإتاحة من السهل الحصول على نسخة من الكتاب الإلكترونى سواء كانت مسموعة أو مطبوعة </a:t>
            </a:r>
            <a:r>
              <a:rPr lang="en-US" smtClean="0"/>
              <a:t>.</a:t>
            </a:r>
          </a:p>
          <a:p>
            <a:r>
              <a:rPr lang="en-US" smtClean="0"/>
              <a:t>_ </a:t>
            </a:r>
            <a:r>
              <a:rPr lang="ar-SA" smtClean="0"/>
              <a:t>القابلية للبحث فيمكن بسهولة كتابة الحواشى و استخداماتها </a:t>
            </a:r>
            <a:r>
              <a:rPr lang="en-US" smtClean="0"/>
              <a:t>.</a:t>
            </a:r>
          </a:p>
          <a:p>
            <a:r>
              <a:rPr lang="en-US" smtClean="0"/>
              <a:t>_ </a:t>
            </a:r>
            <a:r>
              <a:rPr lang="ar-SA" smtClean="0"/>
              <a:t>الروابط ، الربط بين أى كلمة فى النص وبين التصفح للنص الكامل </a:t>
            </a:r>
            <a:r>
              <a:rPr lang="en-US" smtClean="0"/>
              <a:t>.</a:t>
            </a:r>
          </a:p>
          <a:p>
            <a:r>
              <a:rPr lang="en-US" smtClean="0"/>
              <a:t>_ </a:t>
            </a:r>
            <a:r>
              <a:rPr lang="ar-SA" smtClean="0"/>
              <a:t>إمكانية إستخدام تكنولوجيا الوسائط المتعددة </a:t>
            </a:r>
            <a:r>
              <a:rPr lang="en-US" smtClean="0"/>
              <a:t>.</a:t>
            </a:r>
          </a:p>
          <a:p>
            <a:r>
              <a:rPr lang="en-US" smtClean="0"/>
              <a:t>_ </a:t>
            </a:r>
            <a:r>
              <a:rPr lang="ar-SA" smtClean="0"/>
              <a:t>إمكانية النشر الذاتى </a:t>
            </a:r>
            <a:r>
              <a:rPr lang="en-US" smtClean="0"/>
              <a:t>.</a:t>
            </a:r>
          </a:p>
          <a:p>
            <a:r>
              <a:rPr lang="en-US" smtClean="0"/>
              <a:t>_ </a:t>
            </a:r>
            <a:r>
              <a:rPr lang="ar-SA" smtClean="0"/>
              <a:t>إمكانية إبتكار طرق غير تقليدية لبيع الكتب فى شكلها الإلكترونى </a:t>
            </a:r>
            <a:r>
              <a:rPr lang="en-US" smtClean="0"/>
              <a:t>.</a:t>
            </a:r>
          </a:p>
          <a:p>
            <a:r>
              <a:rPr lang="en-US" smtClean="0"/>
              <a:t>_ </a:t>
            </a:r>
            <a:r>
              <a:rPr lang="ar-SA" smtClean="0"/>
              <a:t>إمكانية إستغلال الكتب التى سقط عنها حق الملكية الفكرية </a:t>
            </a:r>
            <a:r>
              <a:rPr lang="en-US" smtClean="0"/>
              <a:t>.</a:t>
            </a:r>
          </a:p>
          <a:p>
            <a:r>
              <a:rPr lang="en-US" smtClean="0"/>
              <a:t>_ </a:t>
            </a:r>
            <a:r>
              <a:rPr lang="ar-SA" smtClean="0"/>
              <a:t>إمكانية حمل كم كبير من الكتب الإلكترونية </a:t>
            </a:r>
            <a:r>
              <a:rPr lang="en-US" smtClean="0"/>
              <a:t>.</a:t>
            </a:r>
          </a:p>
          <a:p>
            <a:r>
              <a:rPr lang="en-US" smtClean="0"/>
              <a:t>_ </a:t>
            </a:r>
            <a:r>
              <a:rPr lang="ar-SA" smtClean="0"/>
              <a:t>إمكانية ضبط النص الإلكترونى بما يتوافق و احتياجات المستفيدين </a:t>
            </a:r>
            <a:r>
              <a:rPr lang="en-US" smtClean="0"/>
              <a:t>.</a:t>
            </a:r>
          </a:p>
          <a:p>
            <a:endParaRPr lang="ar-EG" smtClean="0"/>
          </a:p>
        </p:txBody>
      </p:sp>
      <p:sp>
        <p:nvSpPr>
          <p:cNvPr id="3" name="Title 2"/>
          <p:cNvSpPr>
            <a:spLocks noGrp="1"/>
          </p:cNvSpPr>
          <p:nvPr>
            <p:ph type="title"/>
          </p:nvPr>
        </p:nvSpPr>
        <p:spPr/>
        <p:txBody>
          <a:bodyPr/>
          <a:lstStyle/>
          <a:p>
            <a:pPr>
              <a:defRPr/>
            </a:pPr>
            <a:r>
              <a:rPr lang="ar-SA" dirty="0">
                <a:effectLst/>
              </a:rPr>
              <a:t>مميزات الكتب الإلكترونية </a:t>
            </a:r>
            <a:endParaRPr lang="ar-EG"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791</Words>
  <Application>Microsoft Office PowerPoint</Application>
  <PresentationFormat>On-screen Show (4:3)</PresentationFormat>
  <Paragraphs>76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مقرر  النشر الإلكتروني الفرقة الرابعة  الفصل الدراسي الأول 2020/2021</vt:lpstr>
      <vt:lpstr>3/5 الدورية التى تنشر إلكترونيا وتقليديا</vt:lpstr>
      <vt:lpstr>3/2 أثر إستخدام تكنولوجيا النشر الإلكترونى على المقال العلمى. </vt:lpstr>
      <vt:lpstr>* مشروع الدوريات الأفريقية المتاحة على الخط المباشر ((AJOL  </vt:lpstr>
      <vt:lpstr>*مشروع النشر الالكتروني للدوريات المحلية التي تصدرها كليات الجامعات المصرية</vt:lpstr>
      <vt:lpstr>ويتضمن الدليل العناصر التالية :   </vt:lpstr>
      <vt:lpstr>الكتاب الإلكترونى</vt:lpstr>
      <vt:lpstr>4/2 تقسيمات الكتب الإلكترونية :</vt:lpstr>
      <vt:lpstr>مميزات الكتب الإلكترونية </vt:lpstr>
      <vt:lpstr>عيوب الكتاب الإلكتروني</vt:lpstr>
      <vt:lpstr>4/4 أنماط النشر الإلكترونى للكتب</vt:lpstr>
      <vt:lpstr>انماط النشر الالكتروني</vt:lpstr>
      <vt:lpstr>٦ -مشكلات وعقبات تواجه النشر الإلكتروني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مقرر  النشر الإلكتروني الفرقة الرابعة  الفصل الدراسي الأول 2020/2021</dc:title>
  <dc:creator>adel</dc:creator>
  <cp:lastModifiedBy>adel</cp:lastModifiedBy>
  <cp:revision>1</cp:revision>
  <dcterms:created xsi:type="dcterms:W3CDTF">2021-01-09T17:14:58Z</dcterms:created>
  <dcterms:modified xsi:type="dcterms:W3CDTF">2021-01-09T17:18:37Z</dcterms:modified>
</cp:coreProperties>
</file>